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9" r:id="rId4"/>
    <p:sldId id="260" r:id="rId5"/>
    <p:sldId id="261" r:id="rId6"/>
    <p:sldId id="263"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85" autoAdjust="0"/>
    <p:restoredTop sz="94660"/>
  </p:normalViewPr>
  <p:slideViewPr>
    <p:cSldViewPr>
      <p:cViewPr varScale="1">
        <p:scale>
          <a:sx n="74" d="100"/>
          <a:sy n="74" d="100"/>
        </p:scale>
        <p:origin x="-105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62AAC6-2BC3-411C-BA1C-92BF329AA63D}" type="datetimeFigureOut">
              <a:rPr lang="en-US" smtClean="0"/>
              <a:pPr/>
              <a:t>2/14/2011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455D90-82AD-402A-861B-DF82B56E935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5455D90-82AD-402A-861B-DF82B56E9350}"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C7A20EA9-5451-491E-AE1A-4E5378EC5089}" type="datetimeFigureOut">
              <a:rPr lang="en-US" smtClean="0"/>
              <a:pPr/>
              <a:t>2/14/2011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22F0C854-8910-4E72-B901-CB579744583F}"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7A20EA9-5451-491E-AE1A-4E5378EC5089}" type="datetimeFigureOut">
              <a:rPr lang="en-US" smtClean="0"/>
              <a:pPr/>
              <a:t>2/14/2011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2F0C854-8910-4E72-B901-CB57974458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7A20EA9-5451-491E-AE1A-4E5378EC5089}" type="datetimeFigureOut">
              <a:rPr lang="en-US" smtClean="0"/>
              <a:pPr/>
              <a:t>2/14/2011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2F0C854-8910-4E72-B901-CB57974458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7A20EA9-5451-491E-AE1A-4E5378EC5089}" type="datetimeFigureOut">
              <a:rPr lang="en-US" smtClean="0"/>
              <a:pPr/>
              <a:t>2/14/2011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2F0C854-8910-4E72-B901-CB57974458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7A20EA9-5451-491E-AE1A-4E5378EC5089}" type="datetimeFigureOut">
              <a:rPr lang="en-US" smtClean="0"/>
              <a:pPr/>
              <a:t>2/14/2011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2F0C854-8910-4E72-B901-CB579744583F}"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7A20EA9-5451-491E-AE1A-4E5378EC5089}" type="datetimeFigureOut">
              <a:rPr lang="en-US" smtClean="0"/>
              <a:pPr/>
              <a:t>2/14/2011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2F0C854-8910-4E72-B901-CB57974458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7A20EA9-5451-491E-AE1A-4E5378EC5089}" type="datetimeFigureOut">
              <a:rPr lang="en-US" smtClean="0"/>
              <a:pPr/>
              <a:t>2/14/2011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2F0C854-8910-4E72-B901-CB579744583F}"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7A20EA9-5451-491E-AE1A-4E5378EC5089}" type="datetimeFigureOut">
              <a:rPr lang="en-US" smtClean="0"/>
              <a:pPr/>
              <a:t>2/14/2011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2F0C854-8910-4E72-B901-CB57974458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7A20EA9-5451-491E-AE1A-4E5378EC5089}" type="datetimeFigureOut">
              <a:rPr lang="en-US" smtClean="0"/>
              <a:pPr/>
              <a:t>2/14/2011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2F0C854-8910-4E72-B901-CB57974458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7A20EA9-5451-491E-AE1A-4E5378EC5089}" type="datetimeFigureOut">
              <a:rPr lang="en-US" smtClean="0"/>
              <a:pPr/>
              <a:t>2/14/2011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2F0C854-8910-4E72-B901-CB579744583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C7A20EA9-5451-491E-AE1A-4E5378EC5089}" type="datetimeFigureOut">
              <a:rPr lang="en-US" smtClean="0"/>
              <a:pPr/>
              <a:t>2/14/2011</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22F0C854-8910-4E72-B901-CB579744583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C7A20EA9-5451-491E-AE1A-4E5378EC5089}" type="datetimeFigureOut">
              <a:rPr lang="en-US" smtClean="0"/>
              <a:pPr/>
              <a:t>2/14/2011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22F0C854-8910-4E72-B901-CB579744583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Layout" Target="../slideLayouts/slideLayout1.xml"/><Relationship Id="rId4" Type="http://schemas.openxmlformats.org/officeDocument/2006/relationships/image" Target="../media/image4.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testmoz.com/6635"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geog.ucsb.edu/~williams/Isotopes.htm" TargetMode="External"/><Relationship Id="rId2" Type="http://schemas.openxmlformats.org/officeDocument/2006/relationships/hyperlink" Target="http://www.radiochemistry.org/nuclearmedicine/radioisotopes/01_isotopes.s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smtClean="0"/>
              <a:t>Isotopes</a:t>
            </a:r>
            <a:r>
              <a:rPr lang="en-US" dirty="0" smtClean="0"/>
              <a:t> </a:t>
            </a:r>
            <a:endParaRPr lang="en-US" dirty="0"/>
          </a:p>
        </p:txBody>
      </p:sp>
      <p:sp>
        <p:nvSpPr>
          <p:cNvPr id="3" name="Subtitle 2"/>
          <p:cNvSpPr>
            <a:spLocks noGrp="1"/>
          </p:cNvSpPr>
          <p:nvPr>
            <p:ph type="subTitle" idx="1"/>
          </p:nvPr>
        </p:nvSpPr>
        <p:spPr/>
        <p:txBody>
          <a:bodyPr/>
          <a:lstStyle/>
          <a:p>
            <a:r>
              <a:rPr lang="en-US" dirty="0" smtClean="0"/>
              <a:t>By Andrew</a:t>
            </a:r>
            <a:endParaRPr lang="en-US" dirty="0"/>
          </a:p>
        </p:txBody>
      </p:sp>
      <p:pic>
        <p:nvPicPr>
          <p:cNvPr id="1026" name="Picture 2" descr="C:\Users\stuhandr28\AppData\Local\Microsoft\Windows\Temporary Internet Files\Content.IE5\Z9T2ZQIZ\MC900268956[1].wmf"/>
          <p:cNvPicPr>
            <a:picLocks noChangeAspect="1" noChangeArrowheads="1"/>
          </p:cNvPicPr>
          <p:nvPr/>
        </p:nvPicPr>
        <p:blipFill>
          <a:blip r:embed="rId2" cstate="print"/>
          <a:srcRect/>
          <a:stretch>
            <a:fillRect/>
          </a:stretch>
        </p:blipFill>
        <p:spPr bwMode="auto">
          <a:xfrm>
            <a:off x="6553201" y="4503250"/>
            <a:ext cx="2362200" cy="2164250"/>
          </a:xfrm>
          <a:prstGeom prst="rect">
            <a:avLst/>
          </a:prstGeom>
          <a:noFill/>
        </p:spPr>
      </p:pic>
      <p:pic>
        <p:nvPicPr>
          <p:cNvPr id="1027" name="Picture 3" descr="C:\Users\stuhandr28\AppData\Local\Microsoft\Windows\Temporary Internet Files\Content.IE5\RHCI26EW\MC900287131[1].wmf"/>
          <p:cNvPicPr>
            <a:picLocks noChangeAspect="1" noChangeArrowheads="1"/>
          </p:cNvPicPr>
          <p:nvPr/>
        </p:nvPicPr>
        <p:blipFill>
          <a:blip r:embed="rId3" cstate="print"/>
          <a:srcRect/>
          <a:stretch>
            <a:fillRect/>
          </a:stretch>
        </p:blipFill>
        <p:spPr bwMode="auto">
          <a:xfrm>
            <a:off x="241300" y="206375"/>
            <a:ext cx="2578100" cy="2855669"/>
          </a:xfrm>
          <a:prstGeom prst="rect">
            <a:avLst/>
          </a:prstGeom>
          <a:noFill/>
        </p:spPr>
      </p:pic>
      <p:pic>
        <p:nvPicPr>
          <p:cNvPr id="1028" name="Picture 4" descr="C:\Users\stuhandr28\AppData\Local\Microsoft\Windows\Temporary Internet Files\Content.IE5\E87AQTRA\MC900366364[1].wmf"/>
          <p:cNvPicPr>
            <a:picLocks noChangeAspect="1" noChangeArrowheads="1"/>
          </p:cNvPicPr>
          <p:nvPr/>
        </p:nvPicPr>
        <p:blipFill>
          <a:blip r:embed="rId4" cstate="print"/>
          <a:srcRect/>
          <a:stretch>
            <a:fillRect/>
          </a:stretch>
        </p:blipFill>
        <p:spPr bwMode="auto">
          <a:xfrm>
            <a:off x="4953000" y="1143000"/>
            <a:ext cx="2649869" cy="21336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Isotopes?</a:t>
            </a:r>
            <a:endParaRPr lang="en-US" dirty="0"/>
          </a:p>
        </p:txBody>
      </p:sp>
      <p:sp>
        <p:nvSpPr>
          <p:cNvPr id="3" name="Content Placeholder 2"/>
          <p:cNvSpPr>
            <a:spLocks noGrp="1"/>
          </p:cNvSpPr>
          <p:nvPr>
            <p:ph idx="1"/>
          </p:nvPr>
        </p:nvSpPr>
        <p:spPr/>
        <p:txBody>
          <a:bodyPr/>
          <a:lstStyle/>
          <a:p>
            <a:pPr>
              <a:buNone/>
            </a:pPr>
            <a:r>
              <a:rPr lang="en-US" dirty="0" smtClean="0"/>
              <a:t>	Isotopes are types of atoms with a different amount of neutrons in the nucleus than other atoms of the same element.  Although there are different amount of neutrons in the nucleus, the element of the atom will remain the same.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981200"/>
            <a:ext cx="2438400" cy="914400"/>
          </a:xfrm>
        </p:spPr>
        <p:txBody>
          <a:bodyPr/>
          <a:lstStyle/>
          <a:p>
            <a:r>
              <a:rPr lang="en-US" dirty="0" smtClean="0"/>
              <a:t>Diagram:</a:t>
            </a:r>
            <a:endParaRPr lang="en-US" dirty="0"/>
          </a:p>
        </p:txBody>
      </p:sp>
      <p:pic>
        <p:nvPicPr>
          <p:cNvPr id="1026" name="Picture 2" descr="H:\Science\Pictures\Isoptopes.jpg"/>
          <p:cNvPicPr>
            <a:picLocks noGrp="1" noChangeAspect="1" noChangeArrowheads="1"/>
          </p:cNvPicPr>
          <p:nvPr>
            <p:ph idx="1"/>
          </p:nvPr>
        </p:nvPicPr>
        <p:blipFill>
          <a:blip r:embed="rId2" cstate="print"/>
          <a:srcRect/>
          <a:stretch>
            <a:fillRect/>
          </a:stretch>
        </p:blipFill>
        <p:spPr bwMode="auto">
          <a:xfrm>
            <a:off x="3505200" y="381000"/>
            <a:ext cx="5133975" cy="3924300"/>
          </a:xfrm>
          <a:prstGeom prst="rect">
            <a:avLst/>
          </a:prstGeom>
          <a:noFill/>
        </p:spPr>
      </p:pic>
      <p:sp>
        <p:nvSpPr>
          <p:cNvPr id="5" name="TextBox 4"/>
          <p:cNvSpPr txBox="1"/>
          <p:nvPr/>
        </p:nvSpPr>
        <p:spPr>
          <a:xfrm>
            <a:off x="838200" y="4953000"/>
            <a:ext cx="7620000" cy="923330"/>
          </a:xfrm>
          <a:prstGeom prst="rect">
            <a:avLst/>
          </a:prstGeom>
          <a:noFill/>
        </p:spPr>
        <p:txBody>
          <a:bodyPr wrap="square" rtlCol="0">
            <a:spAutoFit/>
          </a:bodyPr>
          <a:lstStyle/>
          <a:p>
            <a:r>
              <a:rPr lang="en-US" dirty="0" smtClean="0"/>
              <a:t>In the diagram, the only difference between the atoms is the amount of neutrons they each have. Everything else remains the same. This is an example of an isotope.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Unstable Isotopes</a:t>
            </a:r>
            <a:endParaRPr lang="en-US" dirty="0"/>
          </a:p>
        </p:txBody>
      </p:sp>
      <p:sp>
        <p:nvSpPr>
          <p:cNvPr id="3" name="Content Placeholder 2"/>
          <p:cNvSpPr>
            <a:spLocks noGrp="1"/>
          </p:cNvSpPr>
          <p:nvPr>
            <p:ph idx="1"/>
          </p:nvPr>
        </p:nvSpPr>
        <p:spPr/>
        <p:txBody>
          <a:bodyPr/>
          <a:lstStyle/>
          <a:p>
            <a:r>
              <a:rPr lang="en-US" dirty="0" smtClean="0"/>
              <a:t>Unstable Isotopes decay over time</a:t>
            </a:r>
          </a:p>
          <a:p>
            <a:r>
              <a:rPr lang="en-US" dirty="0" smtClean="0"/>
              <a:t>Some Unstable Isotopes decay into different elements</a:t>
            </a:r>
          </a:p>
          <a:p>
            <a:r>
              <a:rPr lang="en-US" dirty="0" smtClean="0"/>
              <a:t>Some Unstable Isotopes </a:t>
            </a:r>
            <a:r>
              <a:rPr lang="en-US" smtClean="0"/>
              <a:t>are radioactive</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Radio Active Isotopes</a:t>
            </a:r>
            <a:endParaRPr lang="en-US" dirty="0"/>
          </a:p>
        </p:txBody>
      </p:sp>
      <p:pic>
        <p:nvPicPr>
          <p:cNvPr id="4" name="Content Placeholder 3" descr="Radio Active Hydrogen.jpg"/>
          <p:cNvPicPr>
            <a:picLocks noGrp="1" noChangeAspect="1"/>
          </p:cNvPicPr>
          <p:nvPr>
            <p:ph idx="1"/>
          </p:nvPr>
        </p:nvPicPr>
        <p:blipFill>
          <a:blip r:embed="rId2" cstate="print"/>
          <a:stretch>
            <a:fillRect/>
          </a:stretch>
        </p:blipFill>
        <p:spPr>
          <a:xfrm>
            <a:off x="457200" y="1371600"/>
            <a:ext cx="1981200" cy="2809875"/>
          </a:xfrm>
        </p:spPr>
      </p:pic>
      <p:sp>
        <p:nvSpPr>
          <p:cNvPr id="5" name="TextBox 4"/>
          <p:cNvSpPr txBox="1"/>
          <p:nvPr/>
        </p:nvSpPr>
        <p:spPr>
          <a:xfrm>
            <a:off x="152400" y="4191000"/>
            <a:ext cx="2438400" cy="1200329"/>
          </a:xfrm>
          <a:prstGeom prst="rect">
            <a:avLst/>
          </a:prstGeom>
          <a:noFill/>
        </p:spPr>
        <p:txBody>
          <a:bodyPr wrap="square" rtlCol="0">
            <a:spAutoFit/>
          </a:bodyPr>
          <a:lstStyle/>
          <a:p>
            <a:r>
              <a:rPr lang="en-US" dirty="0" smtClean="0"/>
              <a:t>This is an example of a radioactive isotope. The atom is known as Hydrogen-3 or Tritium.</a:t>
            </a:r>
            <a:endParaRPr lang="en-US" dirty="0"/>
          </a:p>
        </p:txBody>
      </p:sp>
      <p:sp>
        <p:nvSpPr>
          <p:cNvPr id="7" name="TextBox 6"/>
          <p:cNvSpPr txBox="1"/>
          <p:nvPr/>
        </p:nvSpPr>
        <p:spPr>
          <a:xfrm>
            <a:off x="2743200" y="1905000"/>
            <a:ext cx="5638800" cy="3785652"/>
          </a:xfrm>
          <a:prstGeom prst="rect">
            <a:avLst/>
          </a:prstGeom>
          <a:noFill/>
        </p:spPr>
        <p:txBody>
          <a:bodyPr wrap="square" rtlCol="0">
            <a:spAutoFit/>
          </a:bodyPr>
          <a:lstStyle/>
          <a:p>
            <a:pPr>
              <a:buFont typeface="Arial" pitchFamily="34" charset="0"/>
              <a:buChar char="•"/>
            </a:pPr>
            <a:r>
              <a:rPr lang="en-US" sz="2400" dirty="0" smtClean="0"/>
              <a:t> Radio Active Isotopes are nicknames “Radioisotopes.”</a:t>
            </a:r>
          </a:p>
          <a:p>
            <a:pPr>
              <a:buFont typeface="Arial" pitchFamily="34" charset="0"/>
              <a:buChar char="•"/>
            </a:pPr>
            <a:r>
              <a:rPr lang="en-US" sz="2400" dirty="0" smtClean="0"/>
              <a:t> There are over 3800 radioisotopes</a:t>
            </a:r>
          </a:p>
          <a:p>
            <a:pPr>
              <a:buFont typeface="Arial" pitchFamily="34" charset="0"/>
              <a:buChar char="•"/>
            </a:pPr>
            <a:r>
              <a:rPr lang="en-US" sz="2400" dirty="0" smtClean="0"/>
              <a:t> Only 200 of these Radioisotopes are used daily</a:t>
            </a:r>
          </a:p>
          <a:p>
            <a:pPr>
              <a:buFont typeface="Arial" pitchFamily="34" charset="0"/>
              <a:buChar char="•"/>
            </a:pPr>
            <a:r>
              <a:rPr lang="en-US" sz="2400" dirty="0" smtClean="0"/>
              <a:t> Radioisotopes can be used for medicinal purposes</a:t>
            </a:r>
          </a:p>
          <a:p>
            <a:pPr>
              <a:buFont typeface="Arial" pitchFamily="34" charset="0"/>
              <a:buChar char="•"/>
            </a:pPr>
            <a:r>
              <a:rPr lang="en-US" sz="2400" dirty="0" smtClean="0"/>
              <a:t> Most radioisotopes are manufactured in a lab</a:t>
            </a:r>
          </a:p>
          <a:p>
            <a:pPr>
              <a:buFont typeface="Arial" pitchFamily="34" charset="0"/>
              <a:buChar char="•"/>
            </a:pP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Try This Quiz</a:t>
            </a:r>
            <a:r>
              <a:rPr lang="en-US" dirty="0" smtClean="0"/>
              <a:t>!!!</a:t>
            </a:r>
            <a:endParaRPr lang="en-US" dirty="0"/>
          </a:p>
        </p:txBody>
      </p:sp>
      <p:sp>
        <p:nvSpPr>
          <p:cNvPr id="5" name="Content Placeholder 4"/>
          <p:cNvSpPr>
            <a:spLocks noGrp="1"/>
          </p:cNvSpPr>
          <p:nvPr>
            <p:ph idx="1"/>
          </p:nvPr>
        </p:nvSpPr>
        <p:spPr/>
        <p:txBody>
          <a:bodyPr/>
          <a:lstStyle/>
          <a:p>
            <a:r>
              <a:rPr lang="en-US" u="sng" dirty="0" smtClean="0">
                <a:hlinkClick r:id="rId3"/>
              </a:rPr>
              <a:t>testmoz.com/6635</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lstStyle/>
          <a:p>
            <a:r>
              <a:rPr lang="en-US" dirty="0" smtClean="0">
                <a:hlinkClick r:id="rId2"/>
              </a:rPr>
              <a:t>http://www.radiochemistry.org/nuclearmedicine/radioisotopes/01_isotopes.shtml</a:t>
            </a:r>
            <a:endParaRPr lang="en-US" dirty="0" smtClean="0"/>
          </a:p>
          <a:p>
            <a:r>
              <a:rPr lang="en-US" dirty="0" smtClean="0">
                <a:hlinkClick r:id="rId3"/>
              </a:rPr>
              <a:t>http://www.geog.ucsb.edu/~williams/Isotopes.htm</a:t>
            </a:r>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Custom 2">
      <a:dk1>
        <a:sysClr val="windowText" lastClr="000000"/>
      </a:dk1>
      <a:lt1>
        <a:sysClr val="window" lastClr="FFFFFF"/>
      </a:lt1>
      <a:dk2>
        <a:srgbClr val="00B000"/>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147</TotalTime>
  <Words>138</Words>
  <Application>Microsoft Office PowerPoint</Application>
  <PresentationFormat>On-screen Show (4:3)</PresentationFormat>
  <Paragraphs>23</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Metro</vt:lpstr>
      <vt:lpstr>Isotopes </vt:lpstr>
      <vt:lpstr>What are Isotopes?</vt:lpstr>
      <vt:lpstr>Diagram:</vt:lpstr>
      <vt:lpstr>Unstable Isotopes</vt:lpstr>
      <vt:lpstr>Radio Active Isotopes</vt:lpstr>
      <vt:lpstr>Try This Quiz!!!</vt:lpstr>
      <vt:lpstr>Works Cited</vt:lpstr>
    </vt:vector>
  </TitlesOfParts>
  <Company>Quakertown Community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Isotopes</dc:title>
  <dc:creator>User</dc:creator>
  <cp:lastModifiedBy>User</cp:lastModifiedBy>
  <cp:revision>19</cp:revision>
  <dcterms:created xsi:type="dcterms:W3CDTF">2011-02-09T14:17:44Z</dcterms:created>
  <dcterms:modified xsi:type="dcterms:W3CDTF">2011-02-14T14:43:36Z</dcterms:modified>
</cp:coreProperties>
</file>